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304" r:id="rId2"/>
    <p:sldId id="310" r:id="rId3"/>
    <p:sldId id="874" r:id="rId4"/>
    <p:sldId id="872" r:id="rId5"/>
    <p:sldId id="875" r:id="rId6"/>
    <p:sldId id="878" r:id="rId7"/>
    <p:sldId id="282" r:id="rId8"/>
    <p:sldId id="879" r:id="rId9"/>
    <p:sldId id="883" r:id="rId10"/>
    <p:sldId id="308" r:id="rId11"/>
    <p:sldId id="886" r:id="rId12"/>
    <p:sldId id="887" r:id="rId13"/>
  </p:sldIdLst>
  <p:sldSz cx="9144000" cy="6858000" type="screen4x3"/>
  <p:notesSz cx="9223375" cy="70104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00"/>
    <a:srgbClr val="6080A8"/>
    <a:srgbClr val="FF0000"/>
    <a:srgbClr val="9166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879" autoAdjust="0"/>
    <p:restoredTop sz="92500"/>
  </p:normalViewPr>
  <p:slideViewPr>
    <p:cSldViewPr snapToGrid="0" snapToObjects="1">
      <p:cViewPr varScale="1">
        <p:scale>
          <a:sx n="117" d="100"/>
          <a:sy n="117" d="100"/>
        </p:scale>
        <p:origin x="1050" y="120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288"/>
    </p:cViewPr>
  </p:sorterViewPr>
  <p:notesViewPr>
    <p:cSldViewPr snapToGrid="0" snapToObjects="1">
      <p:cViewPr varScale="1">
        <p:scale>
          <a:sx n="87" d="100"/>
          <a:sy n="87" d="100"/>
        </p:scale>
        <p:origin x="1464" y="3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997197" cy="351216"/>
          </a:xfrm>
          <a:prstGeom prst="rect">
            <a:avLst/>
          </a:prstGeom>
        </p:spPr>
        <p:txBody>
          <a:bodyPr vert="horz" lIns="87746" tIns="43873" rIns="87746" bIns="43873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224177" y="1"/>
            <a:ext cx="3997197" cy="351216"/>
          </a:xfrm>
          <a:prstGeom prst="rect">
            <a:avLst/>
          </a:prstGeom>
        </p:spPr>
        <p:txBody>
          <a:bodyPr vert="horz" lIns="87746" tIns="43873" rIns="87746" bIns="43873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A82F6943-D882-4023-BA60-23072AB306C3}" type="datetimeFigureOut">
              <a:rPr lang="en-US"/>
              <a:pPr>
                <a:defRPr/>
              </a:pPr>
              <a:t>1/23/2019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6659185"/>
            <a:ext cx="3997197" cy="351215"/>
          </a:xfrm>
          <a:prstGeom prst="rect">
            <a:avLst/>
          </a:prstGeom>
        </p:spPr>
        <p:txBody>
          <a:bodyPr vert="horz" lIns="87746" tIns="43873" rIns="87746" bIns="43873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224177" y="6659185"/>
            <a:ext cx="3997197" cy="351215"/>
          </a:xfrm>
          <a:prstGeom prst="rect">
            <a:avLst/>
          </a:prstGeom>
        </p:spPr>
        <p:txBody>
          <a:bodyPr vert="horz" wrap="square" lIns="87746" tIns="43873" rIns="87746" bIns="43873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6D8C7E07-C091-4CFB-B567-A143E027B71F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24866090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997197" cy="351216"/>
          </a:xfrm>
          <a:prstGeom prst="rect">
            <a:avLst/>
          </a:prstGeom>
        </p:spPr>
        <p:txBody>
          <a:bodyPr vert="horz" lIns="92748" tIns="46374" rIns="92748" bIns="46374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24177" y="1"/>
            <a:ext cx="3997197" cy="351216"/>
          </a:xfrm>
          <a:prstGeom prst="rect">
            <a:avLst/>
          </a:prstGeom>
        </p:spPr>
        <p:txBody>
          <a:bodyPr vert="horz" lIns="92748" tIns="46374" rIns="92748" bIns="46374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86FE3EF5-C507-4F02-88A7-6BC2355E88F7}" type="datetimeFigureOut">
              <a:rPr lang="en-US"/>
              <a:pPr>
                <a:defRPr/>
              </a:pPr>
              <a:t>1/23/2019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035300" y="876300"/>
            <a:ext cx="3152775" cy="2365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748" tIns="46374" rIns="92748" bIns="46374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2739" y="3374219"/>
            <a:ext cx="7377899" cy="2759881"/>
          </a:xfrm>
          <a:prstGeom prst="rect">
            <a:avLst/>
          </a:prstGeom>
        </p:spPr>
        <p:txBody>
          <a:bodyPr vert="horz" lIns="92748" tIns="46374" rIns="92748" bIns="46374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6659185"/>
            <a:ext cx="3997197" cy="351215"/>
          </a:xfrm>
          <a:prstGeom prst="rect">
            <a:avLst/>
          </a:prstGeom>
        </p:spPr>
        <p:txBody>
          <a:bodyPr vert="horz" lIns="92748" tIns="46374" rIns="92748" bIns="46374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24177" y="6659185"/>
            <a:ext cx="3997197" cy="351215"/>
          </a:xfrm>
          <a:prstGeom prst="rect">
            <a:avLst/>
          </a:prstGeom>
        </p:spPr>
        <p:txBody>
          <a:bodyPr vert="horz" wrap="square" lIns="92748" tIns="46374" rIns="92748" bIns="46374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AD7D350E-6BE1-47C7-81C5-210E5C597246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11635332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7D350E-6BE1-47C7-81C5-210E5C597246}" type="slidenum">
              <a:rPr lang="en-US" altLang="en-US" smtClean="0"/>
              <a:pPr/>
              <a:t>2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1698138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7D350E-6BE1-47C7-81C5-210E5C597246}" type="slidenum">
              <a:rPr lang="en-US" altLang="en-US" smtClean="0"/>
              <a:pPr/>
              <a:t>3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7202244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2015 – Growth at 4.4%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2016 – Growth at 10.2%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2017 – Growth at 15.6%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2018 – Growth at 17.2%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June 2018, We became second busiest in the Bay Area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8A8DC6-2DC8-4535-919A-A4EB8EBE4F57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31671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E566AA-FBB0-4F6F-8853-FFC4177C6462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64565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E566AA-FBB0-4F6F-8853-FFC4177C6462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7737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E566AA-FBB0-4F6F-8853-FFC4177C6462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04406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E566AA-FBB0-4F6F-8853-FFC4177C6462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98873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E566AA-FBB0-4F6F-8853-FFC4177C6462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97921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7D350E-6BE1-47C7-81C5-210E5C597246}" type="slidenum">
              <a:rPr lang="en-US" altLang="en-US" smtClean="0"/>
              <a:pPr/>
              <a:t>10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6574378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15-SJC-0726_PPT_Template_FNL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77746" y="4548678"/>
            <a:ext cx="5243588" cy="881346"/>
          </a:xfrm>
        </p:spPr>
        <p:txBody>
          <a:bodyPr/>
          <a:lstStyle>
            <a:lvl1pPr algn="l">
              <a:defRPr baseline="0">
                <a:solidFill>
                  <a:srgbClr val="37609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11186" y="5264743"/>
            <a:ext cx="4543187" cy="662478"/>
          </a:xfrm>
        </p:spPr>
        <p:txBody>
          <a:bodyPr>
            <a:normAutofit/>
          </a:bodyPr>
          <a:lstStyle>
            <a:lvl1pPr marL="0" indent="0" algn="l">
              <a:buNone/>
              <a:defRPr sz="2500">
                <a:solidFill>
                  <a:srgbClr val="91663C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F738CD-97D4-4BBC-8165-6B052102D3AC}" type="datetimeFigureOut">
              <a:rPr lang="en-US"/>
              <a:pPr>
                <a:defRPr/>
              </a:pPr>
              <a:t>1/23/2019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AEE140-ABD4-4D63-A5FC-5B3F91A35ABA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0288969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A23897-50C7-41AC-8AAD-CCEEFFE7D204}" type="datetimeFigureOut">
              <a:rPr lang="en-US"/>
              <a:pPr>
                <a:defRPr/>
              </a:pPr>
              <a:t>1/23/2019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7FF837-6679-4CFB-AC20-0D051C3F8331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7925078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6067F3-9ECA-46B2-B3AD-8A9829C892A9}" type="datetimeFigureOut">
              <a:rPr lang="en-US"/>
              <a:pPr>
                <a:defRPr/>
              </a:pPr>
              <a:t>1/23/2019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60F470-0AC4-46D5-9567-174CF4C4D896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0616954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9"/>
          <p:cNvSpPr txBox="1"/>
          <p:nvPr userDrawn="1"/>
        </p:nvSpPr>
        <p:spPr>
          <a:xfrm>
            <a:off x="266700" y="4556125"/>
            <a:ext cx="184150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F7B70B-7578-4842-8647-96FF3B6D83B9}" type="datetimeFigureOut">
              <a:rPr lang="en-US"/>
              <a:pPr>
                <a:defRPr/>
              </a:pPr>
              <a:t>1/23/2019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4418C8-ECE8-4C07-A59F-A365B8D427BA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742954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D0A7BA-6E56-4786-8847-198988F4D362}" type="datetimeFigureOut">
              <a:rPr lang="en-US"/>
              <a:pPr>
                <a:defRPr/>
              </a:pPr>
              <a:t>1/23/2019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D38BE5-8544-44D8-871A-E9202BEB24DF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2717990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F38DBD-6A80-4F0B-A517-98848408ECBC}" type="datetimeFigureOut">
              <a:rPr lang="en-US"/>
              <a:pPr>
                <a:defRPr/>
              </a:pPr>
              <a:t>1/23/2019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91E516-C2BB-4B6D-A214-3299F6DFC6BF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1056409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91962F-354A-42CB-8503-5AECADB42DC0}" type="datetimeFigureOut">
              <a:rPr lang="en-US"/>
              <a:pPr>
                <a:defRPr/>
              </a:pPr>
              <a:t>1/23/2019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159848-A1B4-4431-8E9E-54C148760163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8869159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7F4CD7-E727-4F06-B4B8-2E7422BF321D}" type="datetimeFigureOut">
              <a:rPr lang="en-US"/>
              <a:pPr>
                <a:defRPr/>
              </a:pPr>
              <a:t>1/23/2019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CE5BAE-8ED3-4E90-B6A2-0F9DA0D59EFD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1561664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92065D-1DEE-45F8-B11A-4090FA209696}" type="datetimeFigureOut">
              <a:rPr lang="en-US"/>
              <a:pPr>
                <a:defRPr/>
              </a:pPr>
              <a:t>1/23/2019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D710B5-F4A0-4606-A9D1-6BA2251BD4EC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0265136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D57719-1E5A-4747-92DD-7A8B7960E818}" type="datetimeFigureOut">
              <a:rPr lang="en-US"/>
              <a:pPr>
                <a:defRPr/>
              </a:pPr>
              <a:t>1/23/2019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C1B46B-D91E-4EB3-8362-A8E9F407A536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5053223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D36285-CCD5-496F-952B-28B7EDAA8412}" type="datetimeFigureOut">
              <a:rPr lang="en-US"/>
              <a:pPr>
                <a:defRPr/>
              </a:pPr>
              <a:t>1/23/2019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DF4ED2-7F29-4C0F-88E9-A7FA1E3FAD31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6670899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5-SJC-0726_PPT_Template_FNL-2.jp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346075" y="-508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0367927-02D8-4877-9681-DA01C65BDA9E}" type="datetimeFigureOut">
              <a:rPr lang="en-US"/>
              <a:pPr>
                <a:defRPr/>
              </a:pPr>
              <a:t>1/23/2019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60B35C02-4E19-4183-8F31-C992E01AC0E6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59" r:id="rId3"/>
    <p:sldLayoutId id="2147483658" r:id="rId4"/>
    <p:sldLayoutId id="2147483657" r:id="rId5"/>
    <p:sldLayoutId id="2147483656" r:id="rId6"/>
    <p:sldLayoutId id="2147483655" r:id="rId7"/>
    <p:sldLayoutId id="2147483654" r:id="rId8"/>
    <p:sldLayoutId id="2147483653" r:id="rId9"/>
    <p:sldLayoutId id="2147483652" r:id="rId10"/>
    <p:sldLayoutId id="2147483651" r:id="rId11"/>
  </p:sldLayoutIdLst>
  <p:txStyles>
    <p:titleStyle>
      <a:lvl1pPr algn="l" defTabSz="457200" rtl="0" fontAlgn="base">
        <a:spcBef>
          <a:spcPct val="0"/>
        </a:spcBef>
        <a:spcAft>
          <a:spcPct val="0"/>
        </a:spcAft>
        <a:defRPr sz="4400" kern="1200">
          <a:solidFill>
            <a:srgbClr val="376092"/>
          </a:solidFill>
          <a:latin typeface="+mj-lt"/>
          <a:ea typeface="+mj-ea"/>
          <a:cs typeface="+mj-cs"/>
        </a:defRPr>
      </a:lvl1pPr>
      <a:lvl2pPr algn="l" defTabSz="457200" rtl="0" fontAlgn="base">
        <a:spcBef>
          <a:spcPct val="0"/>
        </a:spcBef>
        <a:spcAft>
          <a:spcPct val="0"/>
        </a:spcAft>
        <a:defRPr sz="4400">
          <a:solidFill>
            <a:srgbClr val="376092"/>
          </a:solidFill>
          <a:latin typeface="Calibri" panose="020F0502020204030204" pitchFamily="34" charset="0"/>
        </a:defRPr>
      </a:lvl2pPr>
      <a:lvl3pPr algn="l" defTabSz="457200" rtl="0" fontAlgn="base">
        <a:spcBef>
          <a:spcPct val="0"/>
        </a:spcBef>
        <a:spcAft>
          <a:spcPct val="0"/>
        </a:spcAft>
        <a:defRPr sz="4400">
          <a:solidFill>
            <a:srgbClr val="376092"/>
          </a:solidFill>
          <a:latin typeface="Calibri" panose="020F0502020204030204" pitchFamily="34" charset="0"/>
        </a:defRPr>
      </a:lvl3pPr>
      <a:lvl4pPr algn="l" defTabSz="457200" rtl="0" fontAlgn="base">
        <a:spcBef>
          <a:spcPct val="0"/>
        </a:spcBef>
        <a:spcAft>
          <a:spcPct val="0"/>
        </a:spcAft>
        <a:defRPr sz="4400">
          <a:solidFill>
            <a:srgbClr val="376092"/>
          </a:solidFill>
          <a:latin typeface="Calibri" panose="020F0502020204030204" pitchFamily="34" charset="0"/>
        </a:defRPr>
      </a:lvl4pPr>
      <a:lvl5pPr algn="l" defTabSz="457200" rtl="0" fontAlgn="base">
        <a:spcBef>
          <a:spcPct val="0"/>
        </a:spcBef>
        <a:spcAft>
          <a:spcPct val="0"/>
        </a:spcAft>
        <a:defRPr sz="4400">
          <a:solidFill>
            <a:srgbClr val="376092"/>
          </a:solidFill>
          <a:latin typeface="Calibri" panose="020F0502020204030204" pitchFamily="34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4400">
          <a:solidFill>
            <a:srgbClr val="376092"/>
          </a:solidFill>
          <a:latin typeface="Calibri" panose="020F0502020204030204" pitchFamily="34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4400">
          <a:solidFill>
            <a:srgbClr val="376092"/>
          </a:solidFill>
          <a:latin typeface="Calibri" panose="020F0502020204030204" pitchFamily="34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4400">
          <a:solidFill>
            <a:srgbClr val="376092"/>
          </a:solidFill>
          <a:latin typeface="Calibri" panose="020F0502020204030204" pitchFamily="34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4400">
          <a:solidFill>
            <a:srgbClr val="376092"/>
          </a:solidFill>
          <a:latin typeface="Calibri" panose="020F0502020204030204" pitchFamily="34" charset="0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ctrTitle"/>
          </p:nvPr>
        </p:nvSpPr>
        <p:spPr>
          <a:xfrm>
            <a:off x="0" y="4843829"/>
            <a:ext cx="9144000" cy="882650"/>
          </a:xfrm>
        </p:spPr>
        <p:txBody>
          <a:bodyPr/>
          <a:lstStyle/>
          <a:p>
            <a:r>
              <a:rPr lang="en-US" altLang="en-US" sz="2800" b="1" dirty="0"/>
              <a:t>Mineta San Jose International Airport</a:t>
            </a:r>
            <a:br>
              <a:rPr lang="en-US" altLang="en-US" sz="2800" b="1" dirty="0"/>
            </a:br>
            <a:r>
              <a:rPr lang="en-US" altLang="en-US" sz="2800" b="1" dirty="0"/>
              <a:t>Capital Improvement Program</a:t>
            </a:r>
            <a:br>
              <a:rPr lang="en-US" altLang="en-US" sz="2800" b="1" dirty="0"/>
            </a:br>
            <a:r>
              <a:rPr lang="en-US" altLang="en-US" sz="2800" b="1" dirty="0"/>
              <a:t>Judy M. Ross, A.A.E – Assistant Director of Aviation</a:t>
            </a:r>
          </a:p>
        </p:txBody>
      </p:sp>
      <p:sp>
        <p:nvSpPr>
          <p:cNvPr id="15362" name="Subtitle 2"/>
          <p:cNvSpPr>
            <a:spLocks noGrp="1"/>
          </p:cNvSpPr>
          <p:nvPr>
            <p:ph type="subTitle" idx="1"/>
          </p:nvPr>
        </p:nvSpPr>
        <p:spPr>
          <a:xfrm>
            <a:off x="7135982" y="4685445"/>
            <a:ext cx="2008018" cy="599709"/>
          </a:xfrm>
        </p:spPr>
        <p:txBody>
          <a:bodyPr>
            <a:normAutofit/>
          </a:bodyPr>
          <a:lstStyle/>
          <a:p>
            <a:r>
              <a:rPr lang="en-US" altLang="en-US" dirty="0"/>
              <a:t>January 2019</a:t>
            </a:r>
          </a:p>
          <a:p>
            <a:endParaRPr lang="en-US" alt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b="10815"/>
          <a:stretch/>
        </p:blipFill>
        <p:spPr>
          <a:xfrm>
            <a:off x="112088" y="1117189"/>
            <a:ext cx="8955273" cy="54224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49A208E-7B11-4781-974F-A9B2DEB728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229600" cy="1143000"/>
          </a:xfrm>
        </p:spPr>
        <p:txBody>
          <a:bodyPr/>
          <a:lstStyle/>
          <a:p>
            <a:r>
              <a:rPr lang="en-US" sz="3200" b="1" dirty="0"/>
              <a:t>SJC Airport Master Plan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C0CF11-9D64-425D-8481-53D89D4AC8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088" y="1117189"/>
            <a:ext cx="7450885" cy="3628103"/>
          </a:xfrm>
        </p:spPr>
        <p:txBody>
          <a:bodyPr/>
          <a:lstStyle/>
          <a:p>
            <a:r>
              <a:rPr lang="en-US" sz="1800" dirty="0"/>
              <a:t>Initially Adopted by the City of San Jose in June 1997</a:t>
            </a:r>
          </a:p>
          <a:p>
            <a:r>
              <a:rPr lang="en-US" sz="1800" dirty="0"/>
              <a:t>Updating the Airport Master Plan</a:t>
            </a:r>
          </a:p>
          <a:p>
            <a:pPr lvl="1"/>
            <a:r>
              <a:rPr lang="en-US" sz="1800" dirty="0"/>
              <a:t>Notice of Preparation comments due January 31, 2019</a:t>
            </a:r>
          </a:p>
          <a:p>
            <a:pPr lvl="1"/>
            <a:r>
              <a:rPr lang="en-US" sz="1800" dirty="0"/>
              <a:t>Specific improvement projects including:</a:t>
            </a:r>
          </a:p>
          <a:p>
            <a:pPr marL="1203325"/>
            <a:r>
              <a:rPr lang="en-US" sz="1600" dirty="0"/>
              <a:t>Implementation of Airfield Geometric Improvements</a:t>
            </a:r>
          </a:p>
          <a:p>
            <a:pPr marL="1203325"/>
            <a:r>
              <a:rPr lang="en-US" sz="1600" dirty="0"/>
              <a:t>Expand Terminal B </a:t>
            </a:r>
          </a:p>
          <a:p>
            <a:pPr marL="1203325"/>
            <a:r>
              <a:rPr lang="en-US" sz="1600" dirty="0"/>
              <a:t>Lot 1 Long Term Parking Garage</a:t>
            </a:r>
          </a:p>
          <a:p>
            <a:pPr marL="1203325"/>
            <a:r>
              <a:rPr lang="en-US" sz="1600" dirty="0"/>
              <a:t>Public short-term parking garage </a:t>
            </a:r>
          </a:p>
          <a:p>
            <a:pPr marL="1203325"/>
            <a:r>
              <a:rPr lang="en-US" sz="1600" dirty="0"/>
              <a:t>Multi-story business hotel</a:t>
            </a:r>
          </a:p>
          <a:p>
            <a:pPr marL="1203325"/>
            <a:r>
              <a:rPr lang="en-US" sz="1600" dirty="0"/>
              <a:t>New cargo airline facilities</a:t>
            </a:r>
          </a:p>
          <a:p>
            <a:pPr marL="1042988" indent="-182563">
              <a:buFont typeface="Wingdings" pitchFamily="2" charset="2"/>
              <a:buChar char="§"/>
            </a:pPr>
            <a:endParaRPr lang="en-US" sz="2000" dirty="0"/>
          </a:p>
          <a:p>
            <a:pPr marL="1042988" indent="-182563">
              <a:buFont typeface="Wingdings" pitchFamily="2" charset="2"/>
              <a:buChar char="§"/>
            </a:pPr>
            <a:endParaRPr lang="en-US" sz="2000" dirty="0"/>
          </a:p>
          <a:p>
            <a:pPr marL="1042988" indent="-182563">
              <a:buFont typeface="Wingdings" pitchFamily="2" charset="2"/>
              <a:buChar char="§"/>
            </a:pPr>
            <a:endParaRPr lang="en-US" sz="2000" dirty="0"/>
          </a:p>
          <a:p>
            <a:pPr marL="1042988" indent="-182563">
              <a:buFont typeface="Wingdings" pitchFamily="2" charset="2"/>
              <a:buChar char="§"/>
            </a:pPr>
            <a:endParaRPr lang="en-US" sz="2000" dirty="0"/>
          </a:p>
          <a:p>
            <a:endParaRPr 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48260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ctrTitle"/>
          </p:nvPr>
        </p:nvSpPr>
        <p:spPr>
          <a:xfrm>
            <a:off x="0" y="4843829"/>
            <a:ext cx="7660958" cy="882650"/>
          </a:xfrm>
        </p:spPr>
        <p:txBody>
          <a:bodyPr/>
          <a:lstStyle/>
          <a:p>
            <a:pPr algn="ctr"/>
            <a:r>
              <a:rPr lang="en-US" altLang="en-US" sz="5400" dirty="0"/>
              <a:t>Questions</a:t>
            </a:r>
          </a:p>
        </p:txBody>
      </p:sp>
    </p:spTree>
    <p:extLst>
      <p:ext uri="{BB962C8B-B14F-4D97-AF65-F5344CB8AC3E}">
        <p14:creationId xmlns:p14="http://schemas.microsoft.com/office/powerpoint/2010/main" val="19508085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148783"/>
            <a:ext cx="9180286" cy="8006783"/>
          </a:xfrm>
        </p:spPr>
      </p:pic>
    </p:spTree>
    <p:extLst>
      <p:ext uri="{BB962C8B-B14F-4D97-AF65-F5344CB8AC3E}">
        <p14:creationId xmlns:p14="http://schemas.microsoft.com/office/powerpoint/2010/main" val="5305459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F5A4FFD-6D60-D849-9169-B9A554B514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93854"/>
            <a:ext cx="9144000" cy="602739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D6C01AE-B0C5-504A-BDE4-E2A5E5E3F6F6}"/>
              </a:ext>
            </a:extLst>
          </p:cNvPr>
          <p:cNvSpPr txBox="1"/>
          <p:nvPr/>
        </p:nvSpPr>
        <p:spPr>
          <a:xfrm>
            <a:off x="229475" y="1233274"/>
            <a:ext cx="8448475" cy="4674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2400" b="1" i="1" dirty="0">
                <a:solidFill>
                  <a:srgbClr val="FFCC00"/>
                </a:solidFill>
              </a:rPr>
              <a:t>Mission: To Connect, Serve and Inspire</a:t>
            </a:r>
          </a:p>
          <a:p>
            <a:pPr>
              <a:lnSpc>
                <a:spcPct val="150000"/>
              </a:lnSpc>
            </a:pPr>
            <a:r>
              <a:rPr lang="en-US" altLang="en-US" sz="2400" b="1" i="1" dirty="0">
                <a:solidFill>
                  <a:srgbClr val="FFCC00"/>
                </a:solidFill>
              </a:rPr>
              <a:t>Vision: To transform how Silicon Valley Travels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en-US" sz="1050" dirty="0">
              <a:solidFill>
                <a:srgbClr val="FFCC00"/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2000" dirty="0">
                <a:solidFill>
                  <a:srgbClr val="FFCC00"/>
                </a:solidFill>
              </a:rPr>
              <a:t>Owned and Operated by the City of San Jose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2000" dirty="0">
                <a:solidFill>
                  <a:srgbClr val="FFCC00"/>
                </a:solidFill>
              </a:rPr>
              <a:t>1,000 acre site with two parallel runways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2000" dirty="0">
                <a:solidFill>
                  <a:srgbClr val="FFCC00"/>
                </a:solidFill>
              </a:rPr>
              <a:t>Serving commercial and general aviation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2000" dirty="0">
                <a:solidFill>
                  <a:srgbClr val="FFCC00"/>
                </a:solidFill>
              </a:rPr>
              <a:t>52 Non-Stop Routes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2000" dirty="0">
                <a:solidFill>
                  <a:srgbClr val="FFCC00"/>
                </a:solidFill>
              </a:rPr>
              <a:t>210 Peak Daily Departures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2000" dirty="0">
                <a:solidFill>
                  <a:srgbClr val="FFCC00"/>
                </a:solidFill>
              </a:rPr>
              <a:t>9 Domestic and 6 International Carriers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2000" dirty="0">
                <a:solidFill>
                  <a:srgbClr val="FFCC00"/>
                </a:solidFill>
              </a:rPr>
              <a:t>Reached 12.3 Million Annual Passengers in Dec 2018</a:t>
            </a:r>
          </a:p>
        </p:txBody>
      </p:sp>
      <p:sp>
        <p:nvSpPr>
          <p:cNvPr id="5" name="Title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-1" y="149225"/>
            <a:ext cx="8772041" cy="860425"/>
          </a:xfrm>
        </p:spPr>
        <p:txBody>
          <a:bodyPr/>
          <a:lstStyle/>
          <a:p>
            <a:r>
              <a:rPr lang="en-US" sz="3200" b="1" dirty="0"/>
              <a:t>Norman Y. Mineta San Jose International Airport </a:t>
            </a:r>
          </a:p>
        </p:txBody>
      </p:sp>
    </p:spTree>
    <p:extLst>
      <p:ext uri="{BB962C8B-B14F-4D97-AF65-F5344CB8AC3E}">
        <p14:creationId xmlns:p14="http://schemas.microsoft.com/office/powerpoint/2010/main" val="15172061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JC SV Top 150 Map-a.bmp">
            <a:extLst>
              <a:ext uri="{FF2B5EF4-FFF2-40B4-BE49-F238E27FC236}">
                <a16:creationId xmlns:a16="http://schemas.microsoft.com/office/drawing/2014/main" id="{2ACABA5D-9131-F64D-A5CE-159E5EA0BE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49" y="980307"/>
            <a:ext cx="7999525" cy="5999645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10101" y="-50800"/>
            <a:ext cx="8229600" cy="1143000"/>
          </a:xfrm>
        </p:spPr>
        <p:txBody>
          <a:bodyPr/>
          <a:lstStyle/>
          <a:p>
            <a:r>
              <a:rPr lang="en-US" altLang="en-US" sz="3200" b="1" dirty="0"/>
              <a:t>SJC is Uniquely Located to Serve Silicon Valley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5987259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2"/>
          <p:cNvSpPr>
            <a:spLocks/>
          </p:cNvSpPr>
          <p:nvPr/>
        </p:nvSpPr>
        <p:spPr bwMode="auto">
          <a:xfrm>
            <a:off x="0" y="-17253"/>
            <a:ext cx="8678863" cy="1115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rgbClr val="003366"/>
              </a:buClr>
              <a:buFont typeface="Webdings" panose="05030102010509060703" pitchFamily="18" charset="2"/>
              <a:buChar char="ñ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3366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3200" b="1" dirty="0">
                <a:solidFill>
                  <a:srgbClr val="376092"/>
                </a:solidFill>
                <a:latin typeface="+mj-lt"/>
                <a:ea typeface="+mj-ea"/>
                <a:cs typeface="+mj-cs"/>
              </a:rPr>
              <a:t>SJC Total Monthly Passenger Trends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566" y="1340118"/>
            <a:ext cx="7833753" cy="5180789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8DBD64F-D6C8-431B-BEAE-ABE0EC411579}"/>
              </a:ext>
            </a:extLst>
          </p:cNvPr>
          <p:cNvCxnSpPr/>
          <p:nvPr/>
        </p:nvCxnSpPr>
        <p:spPr>
          <a:xfrm>
            <a:off x="1523996" y="3654431"/>
            <a:ext cx="6838954" cy="0"/>
          </a:xfrm>
          <a:prstGeom prst="line">
            <a:avLst/>
          </a:prstGeom>
          <a:ln w="38100">
            <a:solidFill>
              <a:schemeClr val="accent1">
                <a:lumMod val="50000"/>
              </a:schemeClr>
            </a:solidFill>
            <a:prstDash val="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8233780" y="2715889"/>
            <a:ext cx="697121" cy="246221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chemeClr val="bg1"/>
                </a:solidFill>
              </a:rPr>
              <a:t>14.3 Mil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233780" y="3121368"/>
            <a:ext cx="697121" cy="24622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chemeClr val="bg1"/>
                </a:solidFill>
              </a:rPr>
              <a:t>12.5 Mil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233780" y="3807403"/>
            <a:ext cx="697121" cy="246221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chemeClr val="bg1"/>
                </a:solidFill>
              </a:rPr>
              <a:t>10.8 Mil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253893" y="4456189"/>
            <a:ext cx="697121" cy="246221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chemeClr val="bg1"/>
                </a:solidFill>
              </a:rPr>
              <a:t>9.4 Mil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253894" y="4169346"/>
            <a:ext cx="697121" cy="24622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chemeClr val="bg1"/>
                </a:solidFill>
              </a:rPr>
              <a:t>9.8 Mil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253892" y="4726120"/>
            <a:ext cx="697121" cy="40011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chemeClr val="bg1"/>
                </a:solidFill>
              </a:rPr>
              <a:t>8.8 Mil (YE 2013)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760898" y="1510235"/>
            <a:ext cx="287888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0669752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3058" y="-51427"/>
            <a:ext cx="8229600" cy="734179"/>
          </a:xfrm>
        </p:spPr>
        <p:txBody>
          <a:bodyPr>
            <a:noAutofit/>
          </a:bodyPr>
          <a:lstStyle/>
          <a:p>
            <a:br>
              <a:rPr lang="en-US" sz="3600" dirty="0"/>
            </a:br>
            <a:r>
              <a:rPr lang="en-US" sz="3200" b="1" dirty="0"/>
              <a:t>Current Major Capital Projects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412954" y="1822895"/>
            <a:ext cx="4990049" cy="4770786"/>
          </a:xfrm>
        </p:spPr>
        <p:txBody>
          <a:bodyPr>
            <a:noAutofit/>
          </a:bodyPr>
          <a:lstStyle/>
          <a:p>
            <a:pPr marL="1203325">
              <a:spcBef>
                <a:spcPts val="0"/>
              </a:spcBef>
              <a:spcAft>
                <a:spcPts val="1200"/>
              </a:spcAft>
            </a:pPr>
            <a:r>
              <a:rPr lang="en-US" sz="2400" dirty="0"/>
              <a:t>Purchase ten of zero emission electric buses and chargers;</a:t>
            </a:r>
          </a:p>
          <a:p>
            <a:pPr marL="1203325">
              <a:spcBef>
                <a:spcPts val="0"/>
              </a:spcBef>
              <a:spcAft>
                <a:spcPts val="1200"/>
              </a:spcAft>
            </a:pPr>
            <a:r>
              <a:rPr lang="en-US" sz="2400" dirty="0"/>
              <a:t>Installation of infrastructure (transformers, duct banks, conduit, and cable) and accessories (hand holes, distribution panels and control) for the electric bus charging stations;</a:t>
            </a:r>
          </a:p>
          <a:p>
            <a:pPr marL="1203325">
              <a:spcBef>
                <a:spcPts val="0"/>
              </a:spcBef>
              <a:spcAft>
                <a:spcPts val="1200"/>
              </a:spcAft>
            </a:pPr>
            <a:r>
              <a:rPr lang="en-US" sz="2400" dirty="0"/>
              <a:t>Target Completion Date: March 2019</a:t>
            </a:r>
          </a:p>
          <a:p>
            <a:pPr marL="512763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8CA13-8D5F-5343-A3E7-DDF9FCA91B43}" type="slidenum">
              <a:rPr lang="en-US" smtClean="0"/>
              <a:t>5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0049" y="4290605"/>
            <a:ext cx="2878884" cy="255920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3382" y="1238120"/>
            <a:ext cx="47363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+mn-lt"/>
              </a:rPr>
              <a:t>Zero Emission Buses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7095" y="1091304"/>
            <a:ext cx="4648691" cy="3486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1112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5649" y="-51427"/>
            <a:ext cx="8229600" cy="734179"/>
          </a:xfrm>
        </p:spPr>
        <p:txBody>
          <a:bodyPr>
            <a:noAutofit/>
          </a:bodyPr>
          <a:lstStyle/>
          <a:p>
            <a:br>
              <a:rPr lang="en-US" sz="3600" dirty="0"/>
            </a:br>
            <a:r>
              <a:rPr lang="en-US" sz="3200" b="1" dirty="0"/>
              <a:t>Current Major Capital Projects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7986" y="1813013"/>
            <a:ext cx="8937523" cy="4705774"/>
          </a:xfrm>
        </p:spPr>
        <p:txBody>
          <a:bodyPr>
            <a:noAutofit/>
          </a:bodyPr>
          <a:lstStyle/>
          <a:p>
            <a:pPr lvl="2" indent="-342900">
              <a:spcBef>
                <a:spcPts val="0"/>
              </a:spcBef>
              <a:spcAft>
                <a:spcPts val="1200"/>
              </a:spcAft>
            </a:pPr>
            <a:r>
              <a:rPr lang="en-US" dirty="0"/>
              <a:t>Rehabilitation and replacement of airfield lighting circuit cables, lighting, transformers for both runways</a:t>
            </a:r>
          </a:p>
          <a:p>
            <a:pPr lvl="2" indent="-342900">
              <a:spcBef>
                <a:spcPts val="0"/>
              </a:spcBef>
              <a:spcAft>
                <a:spcPts val="1200"/>
              </a:spcAft>
            </a:pPr>
            <a:r>
              <a:rPr lang="en-US" dirty="0"/>
              <a:t>Consolidation of circuits and new constant current regulators</a:t>
            </a:r>
          </a:p>
          <a:p>
            <a:pPr lvl="2" indent="-342900">
              <a:spcBef>
                <a:spcPts val="0"/>
              </a:spcBef>
              <a:spcAft>
                <a:spcPts val="1200"/>
              </a:spcAft>
            </a:pPr>
            <a:r>
              <a:rPr lang="en-US" dirty="0"/>
              <a:t>Conversion of existing incandescent lights to LED technology</a:t>
            </a:r>
          </a:p>
          <a:p>
            <a:pPr lvl="2" indent="-342900">
              <a:spcBef>
                <a:spcPts val="0"/>
              </a:spcBef>
              <a:spcAft>
                <a:spcPts val="1200"/>
              </a:spcAft>
            </a:pPr>
            <a:r>
              <a:rPr lang="en-US" dirty="0"/>
              <a:t>Target Completion Date: 11/2019</a:t>
            </a:r>
            <a:endParaRPr lang="en-US" u="sng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8CA13-8D5F-5343-A3E7-DDF9FCA91B43}" type="slidenum">
              <a:rPr lang="en-US" smtClean="0"/>
              <a:t>6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17986" y="1215701"/>
            <a:ext cx="83475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Airfield Electrical Rehabilitation – Phase 1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47" y="4345557"/>
            <a:ext cx="9144000" cy="2512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7663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053187"/>
            <a:ext cx="9144001" cy="58048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5649" y="-51427"/>
            <a:ext cx="8229600" cy="734179"/>
          </a:xfrm>
        </p:spPr>
        <p:txBody>
          <a:bodyPr>
            <a:noAutofit/>
          </a:bodyPr>
          <a:lstStyle/>
          <a:p>
            <a:br>
              <a:rPr lang="en-US" sz="3600" dirty="0"/>
            </a:br>
            <a:r>
              <a:rPr lang="en-US" sz="3200" b="1" dirty="0"/>
              <a:t>Current Major Capital Projects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424753" y="1814067"/>
            <a:ext cx="9917096" cy="4298838"/>
          </a:xfrm>
        </p:spPr>
        <p:txBody>
          <a:bodyPr>
            <a:noAutofit/>
          </a:bodyPr>
          <a:lstStyle/>
          <a:p>
            <a:pPr marL="1098550">
              <a:spcBef>
                <a:spcPts val="0"/>
              </a:spcBef>
              <a:spcAft>
                <a:spcPts val="1200"/>
              </a:spcAft>
            </a:pPr>
            <a:r>
              <a:rPr lang="en-US" sz="2400" dirty="0"/>
              <a:t>Removal and replacement of approximately 118,000 sq ft  </a:t>
            </a:r>
          </a:p>
          <a:p>
            <a:pPr marL="1098550">
              <a:spcBef>
                <a:spcPts val="0"/>
              </a:spcBef>
              <a:spcAft>
                <a:spcPts val="1200"/>
              </a:spcAft>
            </a:pPr>
            <a:r>
              <a:rPr lang="en-US" sz="2400" dirty="0"/>
              <a:t>Project will allow new apron for Interim Facility  	</a:t>
            </a:r>
          </a:p>
          <a:p>
            <a:pPr marL="1098550">
              <a:spcBef>
                <a:spcPts val="0"/>
              </a:spcBef>
              <a:spcAft>
                <a:spcPts val="1200"/>
              </a:spcAft>
            </a:pPr>
            <a:r>
              <a:rPr lang="en-US" sz="2400" dirty="0"/>
              <a:t>Target Completion Date: 05/2019</a:t>
            </a:r>
            <a:endParaRPr lang="en-US" sz="2400" u="sng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8CA13-8D5F-5343-A3E7-DDF9FCA91B43}" type="slidenum">
              <a:rPr lang="en-US" smtClean="0"/>
              <a:t>7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17986" y="1215701"/>
            <a:ext cx="88490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+mn-lt"/>
              </a:rPr>
              <a:t>Terminal B Apron Rehabilitation – Phase 2 &amp; 3</a:t>
            </a:r>
          </a:p>
        </p:txBody>
      </p:sp>
    </p:spTree>
    <p:extLst>
      <p:ext uri="{BB962C8B-B14F-4D97-AF65-F5344CB8AC3E}">
        <p14:creationId xmlns:p14="http://schemas.microsoft.com/office/powerpoint/2010/main" val="36836906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6188" y="1117513"/>
            <a:ext cx="5421892" cy="295884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5649" y="-51427"/>
            <a:ext cx="8229600" cy="734179"/>
          </a:xfrm>
        </p:spPr>
        <p:txBody>
          <a:bodyPr>
            <a:noAutofit/>
          </a:bodyPr>
          <a:lstStyle/>
          <a:p>
            <a:br>
              <a:rPr lang="en-US" sz="3600" dirty="0"/>
            </a:br>
            <a:r>
              <a:rPr lang="en-US" sz="3200" b="1" dirty="0"/>
              <a:t>Current Major Capital Projects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344038" y="1822346"/>
            <a:ext cx="8341150" cy="4099243"/>
          </a:xfrm>
        </p:spPr>
        <p:txBody>
          <a:bodyPr>
            <a:noAutofit/>
          </a:bodyPr>
          <a:lstStyle/>
          <a:p>
            <a:pPr marL="915987"/>
            <a:r>
              <a:rPr lang="en-US" sz="2400" dirty="0"/>
              <a:t>An enclosed walkway </a:t>
            </a:r>
          </a:p>
          <a:p>
            <a:pPr marL="915987"/>
            <a:r>
              <a:rPr lang="en-US" sz="2400" dirty="0"/>
              <a:t>A ground-level covered arrivals walkway </a:t>
            </a:r>
          </a:p>
          <a:p>
            <a:pPr marL="915987"/>
            <a:r>
              <a:rPr lang="en-US" sz="2400" dirty="0"/>
              <a:t>Single-story hold room of about 15,000 square feet in size</a:t>
            </a:r>
          </a:p>
          <a:p>
            <a:pPr marL="915987"/>
            <a:r>
              <a:rPr lang="en-US" sz="2400" dirty="0"/>
              <a:t>Six aircraft parking positions</a:t>
            </a:r>
          </a:p>
          <a:p>
            <a:pPr marL="915987"/>
            <a:r>
              <a:rPr lang="en-US" sz="2400" dirty="0"/>
              <a:t>Target Completion Date: 06/2019</a:t>
            </a:r>
          </a:p>
          <a:p>
            <a:pPr marL="0" indent="0">
              <a:buNone/>
            </a:pPr>
            <a:endParaRPr lang="en-US" sz="16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8CA13-8D5F-5343-A3E7-DDF9FCA91B43}" type="slidenum">
              <a:rPr lang="en-US" smtClean="0"/>
              <a:t>8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35685" y="1304747"/>
            <a:ext cx="48079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+mn-lt"/>
              </a:rPr>
              <a:t>Six Gates Interim Facility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076354"/>
            <a:ext cx="9144000" cy="2897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6932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371539"/>
            <a:ext cx="9144000" cy="348645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5649" y="209833"/>
            <a:ext cx="8229600" cy="734179"/>
          </a:xfrm>
        </p:spPr>
        <p:txBody>
          <a:bodyPr>
            <a:noAutofit/>
          </a:bodyPr>
          <a:lstStyle/>
          <a:p>
            <a:br>
              <a:rPr lang="en-US" sz="3600" dirty="0"/>
            </a:br>
            <a:r>
              <a:rPr lang="en-US" sz="3200" b="1" dirty="0"/>
              <a:t>Upcoming Major Construction Opportunities</a:t>
            </a:r>
            <a:br>
              <a:rPr lang="en-US" sz="3200" dirty="0"/>
            </a:b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319726" y="1719983"/>
            <a:ext cx="8341150" cy="3303113"/>
          </a:xfrm>
        </p:spPr>
        <p:txBody>
          <a:bodyPr>
            <a:noAutofit/>
          </a:bodyPr>
          <a:lstStyle/>
          <a:p>
            <a:pPr marL="977900"/>
            <a:r>
              <a:rPr lang="en-US" sz="2400" dirty="0"/>
              <a:t>Runway/Taxiway/Ramp realignment</a:t>
            </a:r>
          </a:p>
          <a:p>
            <a:pPr marL="977900"/>
            <a:r>
              <a:rPr lang="en-US" sz="2400" dirty="0"/>
              <a:t>Conversion of existing runway 11-29 to a taxiway</a:t>
            </a:r>
          </a:p>
          <a:p>
            <a:pPr marL="977900"/>
            <a:r>
              <a:rPr lang="en-US" sz="2400" dirty="0"/>
              <a:t>Construction of new taxiway connectors</a:t>
            </a:r>
          </a:p>
          <a:p>
            <a:pPr marL="977900"/>
            <a:r>
              <a:rPr lang="en-US" sz="2400" dirty="0"/>
              <a:t>Relocate general aviation run-up pads</a:t>
            </a:r>
          </a:p>
          <a:p>
            <a:pPr marL="977900"/>
            <a:r>
              <a:rPr lang="en-US" sz="2400" dirty="0"/>
              <a:t>Realign existing cross taxiways</a:t>
            </a:r>
          </a:p>
          <a:p>
            <a:pPr marL="977900"/>
            <a:r>
              <a:rPr lang="en-US" sz="2400" dirty="0"/>
              <a:t>Extension/widening of existing taxiways</a:t>
            </a:r>
          </a:p>
          <a:p>
            <a:pPr marL="977900"/>
            <a:endParaRPr lang="en-US" sz="2400" dirty="0"/>
          </a:p>
          <a:p>
            <a:pPr marL="0" indent="0">
              <a:buNone/>
            </a:pPr>
            <a:endParaRPr lang="en-US" sz="1600" dirty="0">
              <a:solidFill>
                <a:srgbClr val="FF0000"/>
              </a:solidFill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endParaRPr lang="en-US" sz="2400" dirty="0"/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endParaRPr lang="en-US" sz="2400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8CA13-8D5F-5343-A3E7-DDF9FCA91B43}" type="slidenum">
              <a:rPr lang="en-US" smtClean="0"/>
              <a:t>9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35685" y="1145093"/>
            <a:ext cx="81011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3200" b="1" dirty="0">
                <a:latin typeface="+mn-lt"/>
              </a:rPr>
              <a:t>Airfield Geometric Implementation</a:t>
            </a:r>
          </a:p>
        </p:txBody>
      </p:sp>
    </p:spTree>
    <p:extLst>
      <p:ext uri="{BB962C8B-B14F-4D97-AF65-F5344CB8AC3E}">
        <p14:creationId xmlns:p14="http://schemas.microsoft.com/office/powerpoint/2010/main" val="13154745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1953</TotalTime>
  <Words>397</Words>
  <Application>Microsoft Office PowerPoint</Application>
  <PresentationFormat>On-screen Show (4:3)</PresentationFormat>
  <Paragraphs>92</Paragraphs>
  <Slides>12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Wingdings</vt:lpstr>
      <vt:lpstr>Office Theme</vt:lpstr>
      <vt:lpstr>Mineta San Jose International Airport Capital Improvement Program Judy M. Ross, A.A.E – Assistant Director of Aviation</vt:lpstr>
      <vt:lpstr>Norman Y. Mineta San Jose International Airport </vt:lpstr>
      <vt:lpstr>SJC is Uniquely Located to Serve Silicon Valley</vt:lpstr>
      <vt:lpstr>PowerPoint Presentation</vt:lpstr>
      <vt:lpstr> Current Major Capital Projects</vt:lpstr>
      <vt:lpstr> Current Major Capital Projects</vt:lpstr>
      <vt:lpstr> Current Major Capital Projects</vt:lpstr>
      <vt:lpstr> Current Major Capital Projects</vt:lpstr>
      <vt:lpstr> Upcoming Major Construction Opportunities </vt:lpstr>
      <vt:lpstr>SJC Airport Master Plan</vt:lpstr>
      <vt:lpstr>Questions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SJC Tenant Improvement Projects</dc:title>
  <dc:creator>Jha, Tanita</dc:creator>
  <cp:lastModifiedBy>Ali, Fai</cp:lastModifiedBy>
  <cp:revision>74</cp:revision>
  <dcterms:created xsi:type="dcterms:W3CDTF">2019-01-17T22:10:15Z</dcterms:created>
  <dcterms:modified xsi:type="dcterms:W3CDTF">2019-01-23T20:13:38Z</dcterms:modified>
</cp:coreProperties>
</file>